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FCC2A-64FC-4366-B44B-7FE3743E4375}" type="datetimeFigureOut">
              <a:rPr lang="en-US" smtClean="0"/>
              <a:pPr/>
              <a:t>6/30/2015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41D85-8880-4628-AC7F-976AF30AF2F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3643338"/>
          </a:xfrm>
        </p:spPr>
        <p:txBody>
          <a:bodyPr>
            <a:normAutofit/>
          </a:bodyPr>
          <a:lstStyle/>
          <a:p>
            <a:r>
              <a:rPr lang="en-US" dirty="0" smtClean="0"/>
              <a:t>The Concept/ Process of Communication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Goals &amp; objectives to be clearly stated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Receivers to be identified &amp; well defined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Ideas &amp; policies to be clearly outlined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suitable devices &amp;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Revise &amp; evaluate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English word ‘Communication’ is derived from the Latin term “</a:t>
            </a:r>
            <a:r>
              <a:rPr lang="en-US" dirty="0" err="1" smtClean="0"/>
              <a:t>Communis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Communis</a:t>
            </a:r>
            <a:r>
              <a:rPr lang="en-US" dirty="0" smtClean="0"/>
              <a:t>: </a:t>
            </a:r>
          </a:p>
          <a:p>
            <a:pPr algn="ctr">
              <a:buNone/>
            </a:pPr>
            <a:r>
              <a:rPr lang="en-US" dirty="0" smtClean="0"/>
              <a:t>to transmit, impart</a:t>
            </a:r>
          </a:p>
          <a:p>
            <a:pPr algn="ctr">
              <a:buNone/>
            </a:pPr>
            <a:r>
              <a:rPr lang="en-US" dirty="0" smtClean="0"/>
              <a:t>to make common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sharing and interaction</a:t>
            </a:r>
          </a:p>
          <a:p>
            <a:pPr>
              <a:buNone/>
            </a:pPr>
            <a:r>
              <a:rPr lang="en-US" dirty="0" smtClean="0"/>
              <a:t>Communication is a dynamic process</a:t>
            </a:r>
          </a:p>
          <a:p>
            <a:pPr>
              <a:buNone/>
            </a:pPr>
            <a:r>
              <a:rPr lang="en-US" dirty="0" smtClean="0"/>
              <a:t>It involves a continuous sending and receiving of messages</a:t>
            </a:r>
          </a:p>
          <a:p>
            <a:pPr>
              <a:buNone/>
            </a:pPr>
            <a:r>
              <a:rPr lang="en-US" dirty="0" smtClean="0"/>
              <a:t>Messages may be conscious or unconscious,</a:t>
            </a:r>
          </a:p>
          <a:p>
            <a:pPr>
              <a:buNone/>
            </a:pPr>
            <a:r>
              <a:rPr lang="en-US" dirty="0" smtClean="0"/>
              <a:t>			 intentional or unintentional.</a:t>
            </a:r>
          </a:p>
          <a:p>
            <a:pPr>
              <a:buNone/>
            </a:pPr>
            <a:r>
              <a:rPr lang="en-US" dirty="0" smtClean="0"/>
              <a:t>Communication is a varied set of processes </a:t>
            </a:r>
          </a:p>
          <a:p>
            <a:pPr>
              <a:buNone/>
            </a:pPr>
            <a:r>
              <a:rPr lang="en-US" dirty="0" smtClean="0"/>
              <a:t>It uses different means such as </a:t>
            </a:r>
          </a:p>
          <a:p>
            <a:pPr>
              <a:buNone/>
            </a:pPr>
            <a:r>
              <a:rPr lang="en-US" dirty="0" smtClean="0"/>
              <a:t>verbal, non-verbal, visual, audio, audio-visual methods.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072728" y="199944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Definitions:</a:t>
            </a:r>
          </a:p>
          <a:p>
            <a:pPr>
              <a:buNone/>
            </a:pPr>
            <a:r>
              <a:rPr lang="en-US" dirty="0" smtClean="0"/>
              <a:t>Peter </a:t>
            </a:r>
            <a:r>
              <a:rPr lang="en-US" dirty="0" smtClean="0"/>
              <a:t>Little: “Communication is the process by which information is passed between individuals and/or </a:t>
            </a:r>
            <a:r>
              <a:rPr lang="en-US" dirty="0" err="1" smtClean="0"/>
              <a:t>organisations</a:t>
            </a:r>
            <a:r>
              <a:rPr lang="en-US" dirty="0" smtClean="0"/>
              <a:t> by 	         means of previously agreed symbols.”	      </a:t>
            </a:r>
          </a:p>
          <a:p>
            <a:pPr>
              <a:buNone/>
            </a:pPr>
            <a:r>
              <a:rPr lang="en-US" dirty="0" smtClean="0"/>
              <a:t>Keith Davis:  Communication is “the transfer of information and understanding from  one person to another.”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Communication Cycle/ Process</a:t>
            </a:r>
          </a:p>
          <a:p>
            <a:r>
              <a:rPr lang="en-US" dirty="0" smtClean="0"/>
              <a:t>Encoding/Decoding/Feedback</a:t>
            </a:r>
          </a:p>
          <a:p>
            <a:r>
              <a:rPr lang="en-US" dirty="0" smtClean="0"/>
              <a:t>Communication takes place with the help of symbols.</a:t>
            </a:r>
          </a:p>
          <a:p>
            <a:r>
              <a:rPr lang="en-US" dirty="0" smtClean="0"/>
              <a:t>A symbol is  a sign which stands for an object or idea.</a:t>
            </a:r>
          </a:p>
          <a:p>
            <a:r>
              <a:rPr lang="en-US" dirty="0" smtClean="0"/>
              <a:t>When a set of symbols is agreed upon by two or more people we call it a code.</a:t>
            </a:r>
          </a:p>
          <a:p>
            <a:r>
              <a:rPr lang="en-US" dirty="0" smtClean="0"/>
              <a:t>All languages are codes of one kind or another.</a:t>
            </a:r>
          </a:p>
          <a:p>
            <a:r>
              <a:rPr lang="en-US" dirty="0" smtClean="0"/>
              <a:t>When a message is sent out in a code it is called encoding.</a:t>
            </a:r>
          </a:p>
          <a:p>
            <a:r>
              <a:rPr lang="en-US" dirty="0" smtClean="0"/>
              <a:t>When the code is translated and understood by the receiver, it is called decoding.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142873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Coded message</a:t>
            </a:r>
            <a:endParaRPr lang="en-IN" dirty="0"/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rot="5400000" flipH="1" flipV="1">
            <a:off x="2643174" y="857232"/>
            <a:ext cx="21431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7554" y="7857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</a:t>
            </a:r>
            <a:endParaRPr lang="en-IN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71934" y="1000108"/>
            <a:ext cx="135732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00694" y="121442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Decoded message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7286644" y="24288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Receiver</a:t>
            </a:r>
            <a:endParaRPr lang="en-IN" dirty="0"/>
          </a:p>
        </p:txBody>
      </p:sp>
      <p:cxnSp>
        <p:nvCxnSpPr>
          <p:cNvPr id="22" name="Straight Arrow Connector 21"/>
          <p:cNvCxnSpPr>
            <a:endCxn id="17" idx="0"/>
          </p:cNvCxnSpPr>
          <p:nvPr/>
        </p:nvCxnSpPr>
        <p:spPr>
          <a:xfrm>
            <a:off x="6429388" y="1714488"/>
            <a:ext cx="1393041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786580" y="2786060"/>
            <a:ext cx="1000131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57884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Encode message</a:t>
            </a:r>
            <a:endParaRPr lang="en-IN" dirty="0"/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rot="10800000" flipV="1">
            <a:off x="5286380" y="3895042"/>
            <a:ext cx="571504" cy="17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57686" y="392906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</a:t>
            </a:r>
            <a:endParaRPr lang="en-IN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3500430" y="4071942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14546" y="371475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Decoded message</a:t>
            </a:r>
            <a:endParaRPr lang="en-IN" dirty="0"/>
          </a:p>
        </p:txBody>
      </p:sp>
      <p:cxnSp>
        <p:nvCxnSpPr>
          <p:cNvPr id="33" name="Straight Arrow Connector 32"/>
          <p:cNvCxnSpPr>
            <a:stCxn id="31" idx="1"/>
          </p:cNvCxnSpPr>
          <p:nvPr/>
        </p:nvCxnSpPr>
        <p:spPr>
          <a:xfrm rot="10800000">
            <a:off x="1071538" y="3286124"/>
            <a:ext cx="1143008" cy="751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1"/>
          </p:cNvCxnSpPr>
          <p:nvPr/>
        </p:nvCxnSpPr>
        <p:spPr>
          <a:xfrm rot="10800000" flipV="1">
            <a:off x="928662" y="1751902"/>
            <a:ext cx="571504" cy="819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14348" y="278605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Sender</a:t>
            </a:r>
            <a:endParaRPr lang="en-IN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428728" y="2857496"/>
            <a:ext cx="92869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28860" y="25717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encoder</a:t>
            </a:r>
            <a:endParaRPr lang="en-IN" dirty="0"/>
          </a:p>
        </p:txBody>
      </p:sp>
      <p:sp>
        <p:nvSpPr>
          <p:cNvPr id="40" name="TextBox 39"/>
          <p:cNvSpPr txBox="1"/>
          <p:nvPr/>
        </p:nvSpPr>
        <p:spPr>
          <a:xfrm>
            <a:off x="4429124" y="257174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</a:t>
            </a:r>
            <a:endParaRPr lang="en-IN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214678" y="278605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715008" y="25003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decoder</a:t>
            </a:r>
            <a:endParaRPr lang="en-IN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072066" y="2714620"/>
            <a:ext cx="714380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6572264" y="2643182"/>
            <a:ext cx="714380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2500298" y="300037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5786446" y="300037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Feedback</a:t>
            </a:r>
          </a:p>
          <a:p>
            <a:r>
              <a:rPr lang="en-US" dirty="0" smtClean="0"/>
              <a:t>It is the reaction or response which is communicated to the sender</a:t>
            </a:r>
          </a:p>
          <a:p>
            <a:r>
              <a:rPr lang="en-US" dirty="0" smtClean="0"/>
              <a:t>Characteristics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Feedback is obtained all the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be positive or negative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Immediate or delayed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Verbal or non-verbal</a:t>
            </a:r>
          </a:p>
          <a:p>
            <a:pPr marL="514350" indent="-514350">
              <a:buNone/>
            </a:pPr>
            <a:r>
              <a:rPr lang="en-US" dirty="0" smtClean="0"/>
              <a:t>Need for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helps us to understand and be understood.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extends communication.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Increases accuracy and confidence.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Reduces doubt &amp; hostility.</a:t>
            </a:r>
          </a:p>
          <a:p>
            <a:pPr marL="514350" indent="-514350">
              <a:buNone/>
            </a:pPr>
            <a:r>
              <a:rPr lang="en-US" dirty="0" smtClean="0"/>
              <a:t>Characteristics of Human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meaning of the message depends on the social and cultural situation, economic, political and personal context in which it is delivered.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 and ongoing, continuous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elements or components of communication are inter-related or connected.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communicate wholly and entirely.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Human communication requires a channel or medium.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to communicate effectively</a:t>
            </a:r>
          </a:p>
          <a:p>
            <a:r>
              <a:rPr lang="en-US" dirty="0" smtClean="0"/>
              <a:t>The basic principles of effective communication are: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Communicate for a purpose: Define your objective and be clear about your purpose.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Compose your message to </a:t>
            </a:r>
            <a:r>
              <a:rPr lang="en-US" dirty="0" err="1" smtClean="0"/>
              <a:t>sttract</a:t>
            </a:r>
            <a:r>
              <a:rPr lang="en-US" dirty="0" smtClean="0"/>
              <a:t> attention: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intensity: forceful, loud, soft, gentle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avoid monotony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use repetition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systematic arrangement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Remove all barriers to communication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Study the receiver of your message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Select your medium carefully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Provide for feedback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Act promptly on receiving feedback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Business Communication is the link; the means of contact between members of an </a:t>
            </a:r>
            <a:r>
              <a:rPr lang="en-US" dirty="0" err="1" smtClean="0"/>
              <a:t>organisation</a:t>
            </a:r>
            <a:r>
              <a:rPr lang="en-US" dirty="0" smtClean="0"/>
              <a:t> and others.</a:t>
            </a:r>
          </a:p>
          <a:p>
            <a:r>
              <a:rPr lang="en-US" dirty="0" smtClean="0"/>
              <a:t>Koontz: Business Communication is “a process which involves the transmission and accurate replication of ideas purporting to stimulate action to attain organizational goals.”</a:t>
            </a:r>
          </a:p>
          <a:p>
            <a:r>
              <a:rPr lang="en-US" dirty="0" smtClean="0"/>
              <a:t>Characteristics</a:t>
            </a:r>
          </a:p>
          <a:p>
            <a:pPr marL="514350" indent="-514350">
              <a:buNone/>
            </a:pPr>
            <a:r>
              <a:rPr lang="en-US" dirty="0" smtClean="0"/>
              <a:t>Flow of communication is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vertical, horizontal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formal or informal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 or indirect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Hierarchy and status influence the type of communication, nature of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Messages are reproduced serially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Democrartic</a:t>
            </a:r>
            <a:r>
              <a:rPr lang="en-US" dirty="0" smtClean="0"/>
              <a:t>- reaches out to all levels</a:t>
            </a:r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Need and importance of Business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Rapid </a:t>
            </a:r>
            <a:r>
              <a:rPr lang="en-US" dirty="0" err="1" smtClean="0"/>
              <a:t>globalisation</a:t>
            </a:r>
            <a:r>
              <a:rPr lang="en-US" dirty="0" smtClean="0"/>
              <a:t>: Business activities transcend boundaries so effective management required. More competition.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Specialisation</a:t>
            </a:r>
            <a:r>
              <a:rPr lang="en-US" dirty="0" smtClean="0"/>
              <a:t>: Professionals and experts have to convey their expertise to others. Help to solve organizational problems.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Prevent waste of time &amp; money. Effective communication proves cost effective.</a:t>
            </a:r>
          </a:p>
          <a:p>
            <a:pPr marL="514350" indent="-514350">
              <a:buNone/>
            </a:pPr>
            <a:r>
              <a:rPr lang="en-US" dirty="0" smtClean="0"/>
              <a:t>Problems and how to overcome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 constraints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Conflicting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Difficult working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Complex and controversial issues, etc.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550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Concept/ Process of Communication</vt:lpstr>
      <vt:lpstr>Slide 2</vt:lpstr>
      <vt:lpstr>Slide 3</vt:lpstr>
      <vt:lpstr>Slide 4</vt:lpstr>
      <vt:lpstr>Slide 5</vt:lpstr>
      <vt:lpstr>Slide 6</vt:lpstr>
      <vt:lpstr>Slide 7</vt:lpstr>
      <vt:lpstr>Business Communication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of Communication</dc:title>
  <dc:creator>User</dc:creator>
  <cp:lastModifiedBy>sies commerce</cp:lastModifiedBy>
  <cp:revision>4</cp:revision>
  <dcterms:created xsi:type="dcterms:W3CDTF">2015-06-20T05:07:41Z</dcterms:created>
  <dcterms:modified xsi:type="dcterms:W3CDTF">2015-06-30T06:15:44Z</dcterms:modified>
</cp:coreProperties>
</file>